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5"/>
  </p:notesMasterIdLst>
  <p:sldIdLst>
    <p:sldId id="317" r:id="rId4"/>
    <p:sldId id="299" r:id="rId5"/>
    <p:sldId id="318" r:id="rId6"/>
    <p:sldId id="312" r:id="rId7"/>
    <p:sldId id="322" r:id="rId8"/>
    <p:sldId id="325" r:id="rId9"/>
    <p:sldId id="330" r:id="rId10"/>
    <p:sldId id="332" r:id="rId11"/>
    <p:sldId id="321" r:id="rId12"/>
    <p:sldId id="323" r:id="rId13"/>
    <p:sldId id="31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4" autoAdjust="0"/>
    <p:restoredTop sz="90119" autoAdjust="0"/>
  </p:normalViewPr>
  <p:slideViewPr>
    <p:cSldViewPr snapToGrid="0" showGuides="1">
      <p:cViewPr varScale="1">
        <p:scale>
          <a:sx n="74" d="100"/>
          <a:sy n="74" d="100"/>
        </p:scale>
        <p:origin x="883" y="62"/>
      </p:cViewPr>
      <p:guideLst>
        <p:guide orient="horz" pos="2160"/>
        <p:guide pos="3885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18-08-2021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57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18-08-2021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2378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18-08-2021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b="0" dirty="0"/>
              <a:t>Quinta Reunión de Apoderados y </a:t>
            </a:r>
            <a:r>
              <a:rPr lang="es-CL" b="0" dirty="0" err="1"/>
              <a:t>Apoderdas</a:t>
            </a:r>
            <a:endParaRPr lang="es-CL" b="0" dirty="0"/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491" y="2573321"/>
            <a:ext cx="6666663" cy="1808781"/>
          </a:xfrm>
        </p:spPr>
        <p:txBody>
          <a:bodyPr/>
          <a:lstStyle/>
          <a:p>
            <a:r>
              <a:rPr lang="es-ES_tradnl" sz="6000" dirty="0"/>
              <a:t>¡Necesitamos </a:t>
            </a:r>
            <a:br>
              <a:rPr lang="es-ES_tradnl" sz="6000" dirty="0"/>
            </a:br>
            <a:r>
              <a:rPr lang="es-ES_tradnl" sz="6000" dirty="0"/>
              <a:t>su compromiso!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745673" y="4234185"/>
            <a:ext cx="8863445" cy="1077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b="0" i="0" dirty="0"/>
              <a:t>como adulto a cargo para que su hijo/a </a:t>
            </a:r>
            <a:br>
              <a:rPr lang="es-CL" sz="3200" b="0" i="0" dirty="0"/>
            </a:br>
            <a:r>
              <a:rPr lang="es-CL" sz="3200" i="0" dirty="0"/>
              <a:t>NO FALTE A CLASES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24926" y="969548"/>
            <a:ext cx="10516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</a:t>
            </a:r>
            <a:r>
              <a:rPr lang="es-CL" sz="2400" u="sng" dirty="0">
                <a:solidFill>
                  <a:schemeClr val="bg1"/>
                </a:solidFill>
              </a:rPr>
              <a:t>falta más de 10 días</a:t>
            </a:r>
            <a:r>
              <a:rPr lang="es-CL" sz="2400" dirty="0">
                <a:solidFill>
                  <a:schemeClr val="bg1"/>
                </a:solidFill>
              </a:rPr>
              <a:t> a clases 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entre marzo y hoy, EVITE en lo posible que siga </a:t>
            </a: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faltando a menos que tenga licencia médica.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47918" y="1438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8" name="CuadroTexto 23"/>
          <p:cNvSpPr txBox="1"/>
          <p:nvPr/>
        </p:nvSpPr>
        <p:spPr>
          <a:xfrm>
            <a:off x="414199" y="113994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415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3"/>
          <p:cNvSpPr txBox="1"/>
          <p:nvPr/>
        </p:nvSpPr>
        <p:spPr>
          <a:xfrm>
            <a:off x="486935" y="165948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6857" y="1784770"/>
            <a:ext cx="5738162" cy="1146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dirty="0">
                <a:solidFill>
                  <a:schemeClr val="accent2"/>
                </a:solidFill>
              </a:rPr>
              <a:t>Cada vez que su hijo/a asiste a clases</a:t>
            </a:r>
            <a:r>
              <a:rPr lang="is-IS" sz="3600" dirty="0">
                <a:solidFill>
                  <a:schemeClr val="accent2"/>
                </a:solidFill>
              </a:rPr>
              <a:t>…</a:t>
            </a:r>
            <a:endParaRPr lang="es-CL" sz="3600" dirty="0">
              <a:solidFill>
                <a:schemeClr val="accent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5437" y="3427181"/>
            <a:ext cx="5601003" cy="12033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¡Gana muchos aprendizajes!</a:t>
            </a:r>
          </a:p>
        </p:txBody>
      </p:sp>
      <p:pic>
        <p:nvPicPr>
          <p:cNvPr id="5" name="Marcador de imagen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5" t="-4145" r="-15379" b="3496"/>
          <a:stretch/>
        </p:blipFill>
        <p:spPr>
          <a:xfrm>
            <a:off x="6096000" y="0"/>
            <a:ext cx="6096000" cy="6858000"/>
          </a:xfrm>
        </p:spPr>
      </p:pic>
      <p:sp>
        <p:nvSpPr>
          <p:cNvPr id="6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01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37170" y="2199949"/>
            <a:ext cx="4091877" cy="2834620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/>
              <a:t>En clases se trabajan aprendizajes clave que serán de utilidad en años posteriores, como comprensión oral, vocabulario, </a:t>
            </a:r>
            <a:r>
              <a:rPr lang="es-CL" sz="2800"/>
              <a:t>escritura emergente, </a:t>
            </a:r>
            <a:r>
              <a:rPr lang="es-CL" sz="2800" dirty="0"/>
              <a:t>etc. 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26622"/>
          <a:stretch/>
        </p:blipFill>
        <p:spPr/>
      </p:pic>
      <p:sp>
        <p:nvSpPr>
          <p:cNvPr id="6" name="CuadroTexto 23"/>
          <p:cNvSpPr txBox="1"/>
          <p:nvPr/>
        </p:nvSpPr>
        <p:spPr>
          <a:xfrm>
            <a:off x="6327319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6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342741" y="1595521"/>
            <a:ext cx="4696850" cy="4267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/>
              <a:t>Y también se  trabajan elementos que potencian un desarrollo personal y social positivo como: </a:t>
            </a:r>
            <a:br>
              <a:rPr lang="es-CL" sz="2800" dirty="0"/>
            </a:br>
            <a:r>
              <a:rPr lang="es-CL" sz="2800" dirty="0"/>
              <a:t>las normas, </a:t>
            </a:r>
          </a:p>
          <a:p>
            <a:r>
              <a:rPr lang="es-CL" sz="2800" dirty="0"/>
              <a:t>la autorregulación, </a:t>
            </a:r>
            <a:br>
              <a:rPr lang="es-CL" sz="2800" dirty="0"/>
            </a:br>
            <a:r>
              <a:rPr lang="es-CL" sz="2800" dirty="0"/>
              <a:t>el respeto,</a:t>
            </a:r>
            <a:br>
              <a:rPr lang="es-CL" sz="2800" dirty="0"/>
            </a:br>
            <a:r>
              <a:rPr lang="es-CL" sz="2800" dirty="0"/>
              <a:t>la responsabilidad, </a:t>
            </a:r>
          </a:p>
          <a:p>
            <a:r>
              <a:rPr lang="es-CL" sz="2800" dirty="0"/>
              <a:t>los hábitos, etc.</a:t>
            </a:r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0" r="19488"/>
          <a:stretch/>
        </p:blipFill>
        <p:spPr/>
      </p:pic>
      <p:sp>
        <p:nvSpPr>
          <p:cNvPr id="6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199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6458498" y="430837"/>
            <a:ext cx="5601003" cy="2002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2800" dirty="0">
                <a:solidFill>
                  <a:schemeClr val="accent2"/>
                </a:solidFill>
              </a:rPr>
              <a:t>¿Recuerdan qué significa</a:t>
            </a:r>
          </a:p>
          <a:p>
            <a:pPr algn="ctr">
              <a:lnSpc>
                <a:spcPct val="100000"/>
              </a:lnSpc>
            </a:pPr>
            <a:r>
              <a:rPr lang="es-CL" dirty="0"/>
              <a:t>Ausentismo Crónico?</a:t>
            </a: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6343342" y="3730943"/>
            <a:ext cx="56007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4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</a:rPr>
              <a:t>En Chile, un año escolar tiene 180 días de clases  aprox.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defRPr/>
            </a:pPr>
            <a:endParaRPr lang="es-ES_tradnl" sz="20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sym typeface="Symbol" pitchFamily="18" charset="2"/>
              </a:rPr>
              <a:t>¿Cuánto es el 10% de 180 días? 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endParaRPr lang="es-CL" sz="2000" dirty="0"/>
          </a:p>
        </p:txBody>
      </p: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BA98CFD3-1DF5-481C-92B1-5AD9C7F89BEF}"/>
              </a:ext>
            </a:extLst>
          </p:cNvPr>
          <p:cNvSpPr/>
          <p:nvPr/>
        </p:nvSpPr>
        <p:spPr>
          <a:xfrm>
            <a:off x="6722334" y="2441297"/>
            <a:ext cx="5073333" cy="857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Es cuando su hijo/a falta el 10% o más 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de los días de clases en un año escolar completo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16819" y="5254943"/>
            <a:ext cx="10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18 días</a:t>
            </a:r>
            <a:endParaRPr lang="es-ES_tradnl" sz="20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43039" y="5836920"/>
            <a:ext cx="5601003" cy="73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2000" dirty="0">
                <a:sym typeface="Wingdings" panose="05000000000000000000" pitchFamily="2" charset="2"/>
              </a:rPr>
              <a:t>Por lo tanto, si su hijo/a falta 18 días o más en  el año escolar, tiene ausentismo crónico. </a:t>
            </a:r>
            <a:endParaRPr lang="es-ES_tradnl" altLang="es-CL" sz="2000" dirty="0"/>
          </a:p>
        </p:txBody>
      </p:sp>
    </p:spTree>
    <p:extLst>
      <p:ext uri="{BB962C8B-B14F-4D97-AF65-F5344CB8AC3E}">
        <p14:creationId xmlns:p14="http://schemas.microsoft.com/office/powerpoint/2010/main" val="5565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911225" y="1707123"/>
            <a:ext cx="4407433" cy="40213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accent2"/>
                </a:solidFill>
                <a:effectLst/>
              </a:rPr>
              <a:t>El ausentismo crónico en Pre kinder y Kinder,  puede traer consecuencias negativas en los aprendizajes de 1° y 5° Básico</a:t>
            </a:r>
            <a:r>
              <a:rPr lang="is-IS" sz="3600" dirty="0">
                <a:solidFill>
                  <a:schemeClr val="accent2"/>
                </a:solidFill>
                <a:effectLst/>
              </a:rPr>
              <a:t>…</a:t>
            </a:r>
            <a:endParaRPr lang="es-CL" sz="36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8866"/>
          <a:stretch/>
        </p:blipFill>
        <p:spPr/>
      </p:pic>
      <p:sp>
        <p:nvSpPr>
          <p:cNvPr id="6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8508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895537" y="1974476"/>
            <a:ext cx="4171763" cy="2909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3600" b="1" dirty="0">
                <a:solidFill>
                  <a:schemeClr val="accent2"/>
                </a:solidFill>
              </a:rPr>
              <a:t>¡Por esto nos preocupamos tanto por </a:t>
            </a:r>
          </a:p>
          <a:p>
            <a:pPr algn="ctr">
              <a:lnSpc>
                <a:spcPct val="100000"/>
              </a:lnSpc>
            </a:pPr>
            <a:r>
              <a:rPr lang="es-CL" sz="3600" b="1" dirty="0">
                <a:solidFill>
                  <a:schemeClr val="accent2"/>
                </a:solidFill>
              </a:rPr>
              <a:t>la asistencia de sus hijos e hijas!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>
            <a:fillRect/>
          </a:stretch>
        </p:blipFill>
        <p:spPr/>
      </p:pic>
      <p:sp>
        <p:nvSpPr>
          <p:cNvPr id="4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4993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23"/>
          <p:cNvSpPr txBox="1"/>
          <p:nvPr/>
        </p:nvSpPr>
        <p:spPr>
          <a:xfrm>
            <a:off x="10180039" y="6366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553" y="1341539"/>
            <a:ext cx="10846654" cy="848525"/>
          </a:xfrm>
        </p:spPr>
        <p:txBody>
          <a:bodyPr/>
          <a:lstStyle/>
          <a:p>
            <a:r>
              <a:rPr lang="es-CL" altLang="es-CL" dirty="0"/>
              <a:t>¿Usted sabe cuántos días ha faltado su hijo  o hija desde </a:t>
            </a:r>
            <a:br>
              <a:rPr lang="es-CL" altLang="es-CL" dirty="0"/>
            </a:br>
            <a:r>
              <a:rPr lang="es-CL" altLang="es-CL" dirty="0"/>
              <a:t>marzo hasta el día de hoy?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64773E-F64A-48AE-8DF0-C6828D15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33" y="2646135"/>
            <a:ext cx="11626752" cy="372777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Observe el reporte de ausentismo mensual acumulativo de su hijo/a como el siguiente ejemplo: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Sume la cantidad de días ausentes de marzo hasta hoy.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Recuerde que si su hijo/a falta 18 días o más presentaría Ausentismo Crónico.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Le invitamos a comprometerse para que su hijo/a no siga faltando porque no queremos 	 que se pierda aprendizajes.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64280" y="0"/>
            <a:ext cx="2491206" cy="940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EEFCFD8-9BCB-4094-AA7B-DAB2F77EB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19402"/>
              </p:ext>
            </p:extLst>
          </p:nvPr>
        </p:nvGraphicFramePr>
        <p:xfrm>
          <a:off x="231033" y="3125280"/>
          <a:ext cx="11846669" cy="108018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9708">
                  <a:extLst>
                    <a:ext uri="{9D8B030D-6E8A-4147-A177-3AD203B41FA5}">
                      <a16:colId xmlns:a16="http://schemas.microsoft.com/office/drawing/2014/main" val="2497383758"/>
                    </a:ext>
                  </a:extLst>
                </a:gridCol>
                <a:gridCol w="1068252">
                  <a:extLst>
                    <a:ext uri="{9D8B030D-6E8A-4147-A177-3AD203B41FA5}">
                      <a16:colId xmlns:a16="http://schemas.microsoft.com/office/drawing/2014/main" val="1264149167"/>
                    </a:ext>
                  </a:extLst>
                </a:gridCol>
                <a:gridCol w="1115854">
                  <a:extLst>
                    <a:ext uri="{9D8B030D-6E8A-4147-A177-3AD203B41FA5}">
                      <a16:colId xmlns:a16="http://schemas.microsoft.com/office/drawing/2014/main" val="1641191456"/>
                    </a:ext>
                  </a:extLst>
                </a:gridCol>
                <a:gridCol w="1187847">
                  <a:extLst>
                    <a:ext uri="{9D8B030D-6E8A-4147-A177-3AD203B41FA5}">
                      <a16:colId xmlns:a16="http://schemas.microsoft.com/office/drawing/2014/main" val="3637243414"/>
                    </a:ext>
                  </a:extLst>
                </a:gridCol>
                <a:gridCol w="1160851">
                  <a:extLst>
                    <a:ext uri="{9D8B030D-6E8A-4147-A177-3AD203B41FA5}">
                      <a16:colId xmlns:a16="http://schemas.microsoft.com/office/drawing/2014/main" val="4283689344"/>
                    </a:ext>
                  </a:extLst>
                </a:gridCol>
                <a:gridCol w="1025866">
                  <a:extLst>
                    <a:ext uri="{9D8B030D-6E8A-4147-A177-3AD203B41FA5}">
                      <a16:colId xmlns:a16="http://schemas.microsoft.com/office/drawing/2014/main" val="2519671232"/>
                    </a:ext>
                  </a:extLst>
                </a:gridCol>
                <a:gridCol w="1034866">
                  <a:extLst>
                    <a:ext uri="{9D8B030D-6E8A-4147-A177-3AD203B41FA5}">
                      <a16:colId xmlns:a16="http://schemas.microsoft.com/office/drawing/2014/main" val="3052373930"/>
                    </a:ext>
                  </a:extLst>
                </a:gridCol>
                <a:gridCol w="1088859">
                  <a:extLst>
                    <a:ext uri="{9D8B030D-6E8A-4147-A177-3AD203B41FA5}">
                      <a16:colId xmlns:a16="http://schemas.microsoft.com/office/drawing/2014/main" val="1553534528"/>
                    </a:ext>
                  </a:extLst>
                </a:gridCol>
                <a:gridCol w="1025867">
                  <a:extLst>
                    <a:ext uri="{9D8B030D-6E8A-4147-A177-3AD203B41FA5}">
                      <a16:colId xmlns:a16="http://schemas.microsoft.com/office/drawing/2014/main" val="4190252406"/>
                    </a:ext>
                  </a:extLst>
                </a:gridCol>
                <a:gridCol w="1097859">
                  <a:extLst>
                    <a:ext uri="{9D8B030D-6E8A-4147-A177-3AD203B41FA5}">
                      <a16:colId xmlns:a16="http://schemas.microsoft.com/office/drawing/2014/main" val="4046109332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3723337094"/>
                    </a:ext>
                  </a:extLst>
                </a:gridCol>
              </a:tblGrid>
              <a:tr h="188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su hijo/a</a:t>
                      </a:r>
                      <a:b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CL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Sept. 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días ausentes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335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1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5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153" y="3049554"/>
            <a:ext cx="6298305" cy="742979"/>
          </a:xfrm>
        </p:spPr>
        <p:txBody>
          <a:bodyPr/>
          <a:lstStyle/>
          <a:p>
            <a:r>
              <a:rPr lang="es-ES_tradnl" sz="6000" dirty="0"/>
              <a:t>¡Felicidades!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040690" y="4784509"/>
            <a:ext cx="8264326" cy="1427201"/>
          </a:xfrm>
        </p:spPr>
        <p:txBody>
          <a:bodyPr/>
          <a:lstStyle/>
          <a:p>
            <a:r>
              <a:rPr lang="es-CL" sz="3200" b="0" i="0" dirty="0"/>
              <a:t>¡Gracias por su compromiso y le invitamos a continuar enviando a su hijo/a a clases para que siga ganando aprendizajes!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14361" y="1266091"/>
            <a:ext cx="1051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</a:t>
            </a:r>
            <a:r>
              <a:rPr lang="es-CL" sz="2400" u="sng" dirty="0">
                <a:solidFill>
                  <a:schemeClr val="bg1"/>
                </a:solidFill>
              </a:rPr>
              <a:t>falta menos de 8 días</a:t>
            </a:r>
            <a:r>
              <a:rPr lang="es-CL" sz="2400" dirty="0">
                <a:solidFill>
                  <a:schemeClr val="bg1"/>
                </a:solidFill>
              </a:rPr>
              <a:t> desde marzo hasta hoy…</a:t>
            </a:r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8951A5BC-98E2-4C6D-BD11-93A685C4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649" y="2876770"/>
            <a:ext cx="1160806" cy="1215219"/>
          </a:xfrm>
          <a:prstGeom prst="rect">
            <a:avLst/>
          </a:prstGeom>
        </p:spPr>
      </p:pic>
      <p:pic>
        <p:nvPicPr>
          <p:cNvPr id="8" name="Gráfico 26">
            <a:extLst>
              <a:ext uri="{FF2B5EF4-FFF2-40B4-BE49-F238E27FC236}">
                <a16:creationId xmlns:a16="http://schemas.microsoft.com/office/drawing/2014/main" id="{50DABB4E-C60D-467B-88F1-3A3DF707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1662">
            <a:off x="2635945" y="3162375"/>
            <a:ext cx="706136" cy="684952"/>
          </a:xfrm>
          <a:prstGeom prst="rect">
            <a:avLst/>
          </a:prstGeom>
        </p:spPr>
      </p:pic>
      <p:sp>
        <p:nvSpPr>
          <p:cNvPr id="10" name="CuadroTexto 23"/>
          <p:cNvSpPr txBox="1"/>
          <p:nvPr/>
        </p:nvSpPr>
        <p:spPr>
          <a:xfrm>
            <a:off x="414199" y="117077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7286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</TotalTime>
  <Words>467</Words>
  <Application>Microsoft Office PowerPoint</Application>
  <PresentationFormat>Panorámica</PresentationFormat>
  <Paragraphs>65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¿Usted sabe cuántos días ha faltado su hijo  o hija desde  marzo hasta el día de hoy?</vt:lpstr>
      <vt:lpstr>¡Felicidades!</vt:lpstr>
      <vt:lpstr>¡Necesitamos  su compromiso!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222</cp:revision>
  <dcterms:created xsi:type="dcterms:W3CDTF">2019-02-07T18:47:38Z</dcterms:created>
  <dcterms:modified xsi:type="dcterms:W3CDTF">2021-08-18T21:37:08Z</dcterms:modified>
</cp:coreProperties>
</file>